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EB Garamond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 Adoption Rate (%)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3F657F"/>
              </a:solidFill>
            </c:spPr>
            <c:extLst>
              <c:ext xmlns:c16="http://schemas.microsoft.com/office/drawing/2014/chart" uri="{C3380CC4-5D6E-409C-BE32-E72D297353CC}">
                <c16:uniqueId val="{00000001-FD96-4CC8-974C-56E3277EB3DF}"/>
              </c:ext>
            </c:extLst>
          </c:dPt>
          <c:dPt>
            <c:idx val="1"/>
            <c:invertIfNegative val="1"/>
            <c:bubble3D val="0"/>
            <c:spPr>
              <a:solidFill>
                <a:srgbClr val="2D404D"/>
              </a:solidFill>
            </c:spPr>
            <c:extLst>
              <c:ext xmlns:c16="http://schemas.microsoft.com/office/drawing/2014/chart" uri="{C3380CC4-5D6E-409C-BE32-E72D297353CC}">
                <c16:uniqueId val="{00000003-FD96-4CC8-974C-56E3277EB3DF}"/>
              </c:ext>
            </c:extLst>
          </c:dPt>
          <c:cat>
            <c:strRef>
              <c:f>Sheet1!$A$2:$A$3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6-4CC8-974C-56E3277EB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sz="1200">
                    <a:solidFill>
                      <a:srgbClr val="2D404D"/>
                    </a:solidFill>
                    <a:latin typeface="EB Garamond"/>
                  </a:rPr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475259"/>
                </a:solidFill>
                <a:latin typeface="EB Garamond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70"/>
        </c:scaling>
        <c:delete val="0"/>
        <c:axPos val="l"/>
        <c:majorGridlines>
          <c:spPr>
            <a:ln w="12700">
              <a:solidFill>
                <a:srgbClr val="EBEFF2">
                  <a:alpha val="1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r>
                  <a:rPr sz="1200">
                    <a:solidFill>
                      <a:srgbClr val="2D404D"/>
                    </a:solidFill>
                    <a:latin typeface="EB Garamond"/>
                  </a:rPr>
                  <a:t>AI Adoption Rate (%)</a:t>
                </a:r>
              </a:p>
            </c:rich>
          </c:tx>
          <c:overlay val="0"/>
        </c:title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475259"/>
                </a:solidFill>
                <a:latin typeface="EB Garamond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solidFill>
                <a:srgbClr val="2D404D"/>
              </a:solidFill>
              <a:latin typeface="EB Garamond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055" y="1800031"/>
            <a:ext cx="609584" cy="533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650" y="2647734"/>
            <a:ext cx="7520394" cy="13726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4232" b="1" i="0">
                <a:solidFill>
                  <a:srgbClr val="2D404D"/>
                </a:solidFill>
                <a:latin typeface="EB Garamond"/>
              </a:rPr>
              <a:t>The Latest in FP&amp;A: Trends and Best Practices for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5831" y="4240453"/>
            <a:ext cx="5679883" cy="3619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2115" b="0" i="1">
                <a:solidFill>
                  <a:srgbClr val="5A6C75"/>
                </a:solidFill>
                <a:latin typeface="EB Garamond"/>
              </a:rPr>
              <a:t>Empowering Finance Teams with Data-Driven Insights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6816" y="6023221"/>
            <a:ext cx="258061" cy="161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39" b="1" i="0">
                <a:solidFill>
                  <a:srgbClr val="2D404D"/>
                </a:solidFill>
                <a:latin typeface="EB Garamond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2" y="1176754"/>
            <a:ext cx="6737645" cy="1110378"/>
            <a:chOff x="304792" y="1176754"/>
            <a:chExt cx="6737645" cy="1110378"/>
          </a:xfrm>
        </p:grpSpPr>
        <p:sp>
          <p:nvSpPr>
            <p:cNvPr id="3" name="Rectangle 2"/>
            <p:cNvSpPr/>
            <p:nvPr/>
          </p:nvSpPr>
          <p:spPr>
            <a:xfrm>
              <a:off x="304792" y="1176754"/>
              <a:ext cx="6644563" cy="11103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877" y="1224378"/>
              <a:ext cx="6539560" cy="100694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86" b="1" i="0">
                  <a:solidFill>
                    <a:srgbClr val="3F657F"/>
                  </a:solidFill>
                  <a:latin typeface="EB Garamond"/>
                </a:rPr>
                <a:t>Integrated FP&amp;A </a:t>
              </a:r>
              <a:r>
                <a:rPr sz="1586" b="0" i="0">
                  <a:solidFill>
                    <a:srgbClr val="475259"/>
                  </a:solidFill>
                  <a:latin typeface="EB Garamond"/>
                </a:rPr>
                <a:t>moves organizations from static annual plans to flexible real-time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86" b="0" i="0">
                  <a:solidFill>
                    <a:srgbClr val="475259"/>
                  </a:solidFill>
                  <a:latin typeface="EB Garamond"/>
                </a:rPr>
                <a:t>planning spanning the entire organization with cross-functional</a:t>
              </a:r>
            </a:p>
            <a:p>
              <a:pPr algn="l">
                <a:lnSpc>
                  <a:spcPct val="100000"/>
                </a:lnSpc>
                <a:spcBef>
                  <a:spcPts val="814"/>
                </a:spcBef>
                <a:spcAft>
                  <a:spcPts val="0"/>
                </a:spcAft>
              </a:pPr>
              <a:r>
                <a:rPr sz="1586" b="0" i="0">
                  <a:solidFill>
                    <a:srgbClr val="475259"/>
                  </a:solidFill>
                  <a:latin typeface="EB Garamond"/>
                </a:rPr>
                <a:t>collaboration</a:t>
              </a:r>
            </a:p>
          </p:txBody>
        </p:sp>
        <p:pic>
          <p:nvPicPr>
            <p:cNvPr id="14" name="Picture 13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2" y="1268132"/>
              <a:ext cx="76198" cy="7619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04792" y="2424200"/>
            <a:ext cx="6950791" cy="740252"/>
            <a:chOff x="304792" y="2424200"/>
            <a:chExt cx="6950791" cy="740252"/>
          </a:xfrm>
        </p:grpSpPr>
        <p:sp>
          <p:nvSpPr>
            <p:cNvPr id="6" name="Rectangle 5"/>
            <p:cNvSpPr/>
            <p:nvPr/>
          </p:nvSpPr>
          <p:spPr>
            <a:xfrm>
              <a:off x="304792" y="2424200"/>
              <a:ext cx="6644563" cy="7402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877" y="2471824"/>
              <a:ext cx="6752706" cy="63681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86" b="1" i="0">
                  <a:solidFill>
                    <a:srgbClr val="3F657F"/>
                  </a:solidFill>
                  <a:latin typeface="EB Garamond"/>
                </a:rPr>
                <a:t>Data-driven mastery </a:t>
              </a:r>
              <a:r>
                <a:rPr sz="1586" b="0" i="0">
                  <a:solidFill>
                    <a:srgbClr val="475259"/>
                  </a:solidFill>
                  <a:latin typeface="EB Garamond"/>
                </a:rPr>
                <a:t>leverages advanced analytics to uncover business drivers</a:t>
              </a:r>
            </a:p>
            <a:p>
              <a:pPr algn="l">
                <a:lnSpc>
                  <a:spcPct val="100000"/>
                </a:lnSpc>
                <a:spcBef>
                  <a:spcPts val="814"/>
                </a:spcBef>
                <a:spcAft>
                  <a:spcPts val="0"/>
                </a:spcAft>
              </a:pPr>
              <a:r>
                <a:rPr sz="1586" b="0" i="0">
                  <a:solidFill>
                    <a:srgbClr val="475259"/>
                  </a:solidFill>
                  <a:latin typeface="EB Garamond"/>
                </a:rPr>
                <a:t>improve forecast accuracy and enable comprehensive scenario planning capabilities</a:t>
              </a:r>
            </a:p>
          </p:txBody>
        </p:sp>
        <p:pic>
          <p:nvPicPr>
            <p:cNvPr id="15" name="Picture 14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2" y="2515578"/>
              <a:ext cx="76198" cy="7619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04792" y="3301520"/>
            <a:ext cx="6644563" cy="1110378"/>
            <a:chOff x="304792" y="3301520"/>
            <a:chExt cx="6644563" cy="1110378"/>
          </a:xfrm>
        </p:grpSpPr>
        <p:sp>
          <p:nvSpPr>
            <p:cNvPr id="9" name="Rectangle 8"/>
            <p:cNvSpPr/>
            <p:nvPr/>
          </p:nvSpPr>
          <p:spPr>
            <a:xfrm>
              <a:off x="304792" y="3301520"/>
              <a:ext cx="6644563" cy="11103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877" y="3349144"/>
              <a:ext cx="6075763" cy="100694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86" b="1" i="0">
                  <a:solidFill>
                    <a:srgbClr val="3F657F"/>
                  </a:solidFill>
                  <a:latin typeface="EB Garamond"/>
                </a:rPr>
                <a:t>Transformative business partnering </a:t>
              </a:r>
              <a:r>
                <a:rPr sz="1586" b="0" i="0">
                  <a:solidFill>
                    <a:srgbClr val="475259"/>
                  </a:solidFill>
                  <a:latin typeface="EB Garamond"/>
                </a:rPr>
                <a:t>uses technology to enable strategic</a:t>
              </a:r>
            </a:p>
            <a:p>
              <a:pPr algn="l">
                <a:lnSpc>
                  <a:spcPct val="100000"/>
                </a:lnSpc>
                <a:spcBef>
                  <a:spcPts val="814"/>
                </a:spcBef>
                <a:spcAft>
                  <a:spcPts val="0"/>
                </a:spcAft>
              </a:pPr>
              <a:r>
                <a:rPr sz="1586" b="0" i="0">
                  <a:solidFill>
                    <a:srgbClr val="475259"/>
                  </a:solidFill>
                  <a:latin typeface="EB Garamond"/>
                </a:rPr>
                <a:t>collaboration positioning FP&amp;A as proactive advisors rather than reactive</a:t>
              </a:r>
            </a:p>
            <a:p>
              <a:pPr algn="l">
                <a:lnSpc>
                  <a:spcPct val="100000"/>
                </a:lnSpc>
                <a:spcBef>
                  <a:spcPts val="814"/>
                </a:spcBef>
                <a:spcAft>
                  <a:spcPts val="0"/>
                </a:spcAft>
              </a:pPr>
              <a:r>
                <a:rPr sz="1586" b="0" i="0">
                  <a:solidFill>
                    <a:srgbClr val="475259"/>
                  </a:solidFill>
                  <a:latin typeface="EB Garamond"/>
                </a:rPr>
                <a:t>reporters</a:t>
              </a:r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2" y="3392898"/>
              <a:ext cx="76198" cy="7619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792" y="4548966"/>
            <a:ext cx="6878127" cy="740252"/>
            <a:chOff x="304792" y="4548966"/>
            <a:chExt cx="6878127" cy="740252"/>
          </a:xfrm>
        </p:grpSpPr>
        <p:sp>
          <p:nvSpPr>
            <p:cNvPr id="12" name="Rectangle 11"/>
            <p:cNvSpPr/>
            <p:nvPr/>
          </p:nvSpPr>
          <p:spPr>
            <a:xfrm>
              <a:off x="304792" y="4548966"/>
              <a:ext cx="6644563" cy="7402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877" y="4596590"/>
              <a:ext cx="6680042" cy="63681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86" b="1" i="0">
                  <a:solidFill>
                    <a:srgbClr val="3F657F"/>
                  </a:solidFill>
                  <a:latin typeface="EB Garamond"/>
                </a:rPr>
                <a:t>AI empowerment </a:t>
              </a:r>
              <a:r>
                <a:rPr sz="1586" b="0" i="0">
                  <a:solidFill>
                    <a:srgbClr val="475259"/>
                  </a:solidFill>
                  <a:latin typeface="EB Garamond"/>
                </a:rPr>
                <a:t>deploys artificial intelligence and machine learning to enhance</a:t>
              </a:r>
            </a:p>
            <a:p>
              <a:pPr algn="l">
                <a:lnSpc>
                  <a:spcPct val="100000"/>
                </a:lnSpc>
                <a:spcBef>
                  <a:spcPts val="814"/>
                </a:spcBef>
                <a:spcAft>
                  <a:spcPts val="0"/>
                </a:spcAft>
              </a:pPr>
              <a:r>
                <a:rPr sz="1586" b="0" i="0">
                  <a:solidFill>
                    <a:srgbClr val="475259"/>
                  </a:solidFill>
                  <a:latin typeface="EB Garamond"/>
                </a:rPr>
                <a:t>productivity automate routine tasks and drive informed decision-making at scale</a:t>
              </a:r>
            </a:p>
          </p:txBody>
        </p:sp>
        <p:pic>
          <p:nvPicPr>
            <p:cNvPr id="17" name="Picture 16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2" y="4640344"/>
              <a:ext cx="76198" cy="76198"/>
            </a:xfrm>
            <a:prstGeom prst="rect">
              <a:avLst/>
            </a:prstGeom>
          </p:spPr>
        </p:pic>
      </p:grp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147" y="1167973"/>
            <a:ext cx="4632754" cy="4632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792" y="219069"/>
            <a:ext cx="6723737" cy="457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703" b="1" i="0">
                <a:solidFill>
                  <a:srgbClr val="2D404D"/>
                </a:solidFill>
                <a:latin typeface="EB Garamond"/>
              </a:rPr>
              <a:t>Five Transformative Trends Reshaping FP&amp;A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792" y="5563502"/>
            <a:ext cx="4603734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1">
                <a:solidFill>
                  <a:srgbClr val="5A6C75"/>
                </a:solidFill>
                <a:latin typeface="EB Garamond"/>
              </a:rPr>
              <a:t>Source: FP&amp;A Trends Group research with 50,000+ practitioners,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045" y="2402769"/>
            <a:ext cx="76198" cy="76198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045" y="3020093"/>
            <a:ext cx="76198" cy="76198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45" y="3637417"/>
            <a:ext cx="76198" cy="76198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45" y="4254740"/>
            <a:ext cx="76198" cy="76198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45" y="4872064"/>
            <a:ext cx="76198" cy="76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0" y="295267"/>
            <a:ext cx="7706722" cy="457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703" b="1" i="0">
                <a:solidFill>
                  <a:srgbClr val="2D404D"/>
                </a:solidFill>
                <a:latin typeface="EB Garamond"/>
              </a:rPr>
              <a:t>AI Revolution: From Manual to Intelligent Planning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990" y="5483435"/>
            <a:ext cx="2992561" cy="1714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98" b="0" i="1">
                <a:solidFill>
                  <a:srgbClr val="5A6C75"/>
                </a:solidFill>
                <a:latin typeface="EB Garamond"/>
              </a:rPr>
              <a:t>Source: Gartner, 2024; IBM Institute for Business Value, 2025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9621" y="2336096"/>
            <a:ext cx="4881142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AI-powered predictive analytics automates data collection and forecasting reducing manual effort by 60-70%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9621" y="2953420"/>
            <a:ext cx="5243678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Machine learning algorithms analyze vast datasets from ERP CRM and market sources identifying complex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621" y="3570743"/>
            <a:ext cx="5179982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Generative AI tools like ChatGPT enable natural language queries for insights without coding expertise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9621" y="4188067"/>
            <a:ext cx="4987552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Real-time forecasting replaces monthly cycles allowing on-demand scenario analysis and financial 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9621" y="4805391"/>
            <a:ext cx="5199031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Organizations implementing AI end-to-end achieve top-quartile ROI through integrated cloud strategies</a:t>
            </a:r>
          </a:p>
        </p:txBody>
      </p:sp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80990" y="1993651"/>
          <a:ext cx="5486262" cy="342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0" y="1045789"/>
            <a:ext cx="5143371" cy="4663263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54" y="836541"/>
            <a:ext cx="5981550" cy="895774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154" y="1953171"/>
            <a:ext cx="91378" cy="91378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154" y="2740750"/>
            <a:ext cx="91378" cy="91378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154" y="3528328"/>
            <a:ext cx="91378" cy="91378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154" y="4652548"/>
            <a:ext cx="91378" cy="91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0" y="219069"/>
            <a:ext cx="8141438" cy="457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703" b="1" i="0">
                <a:solidFill>
                  <a:srgbClr val="2D404D"/>
                </a:solidFill>
                <a:latin typeface="EB Garamond"/>
              </a:rPr>
              <a:t>Agile Planning: Rolling Forecasts Over Annual Budgets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0009" y="916460"/>
            <a:ext cx="1433476" cy="476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21" b="1" i="0">
                <a:solidFill>
                  <a:srgbClr val="2D404D"/>
                </a:solidFill>
                <a:latin typeface="EB Garamond"/>
              </a:rPr>
              <a:t>6 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0009" y="1367993"/>
            <a:ext cx="3694119" cy="2190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92" b="0" i="0">
                <a:solidFill>
                  <a:srgbClr val="5A6C75"/>
                </a:solidFill>
                <a:latin typeface="EB Garamond"/>
              </a:rPr>
              <a:t>Maximum reliable forecast horizon for most organizations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2419" y="1907482"/>
            <a:ext cx="5514985" cy="5938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27" b="0" i="0">
                <a:solidFill>
                  <a:srgbClr val="475259"/>
                </a:solidFill>
                <a:latin typeface="EB Garamond"/>
              </a:rPr>
              <a:t>Annual budgets based on static assumptions become obsolete quickly in volatile markets where supply chains and customer behaviors shift rapidly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2419" y="2695061"/>
            <a:ext cx="5757123" cy="5938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27" b="0" i="0">
                <a:solidFill>
                  <a:srgbClr val="475259"/>
                </a:solidFill>
                <a:latin typeface="EB Garamond"/>
              </a:rPr>
              <a:t>Rolling forecasts update monthly or quarterly using real-time data from sales pipelines and operational metrics, enabling faster response to opportunities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419" y="3482639"/>
            <a:ext cx="5638807" cy="9304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27" b="0" i="0">
                <a:solidFill>
                  <a:srgbClr val="475259"/>
                </a:solidFill>
                <a:latin typeface="EB Garamond"/>
              </a:rPr>
              <a:t>Agile planning methodologies enable FP&amp;A teams to pivot strategies as fast as business conditions change, moving from predictability assumptions to adaptive resilience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2419" y="4606859"/>
            <a:ext cx="5506354" cy="9304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27" b="0" i="0">
                <a:solidFill>
                  <a:srgbClr val="475259"/>
                </a:solidFill>
                <a:latin typeface="EB Garamond"/>
              </a:rPr>
              <a:t>Continuous planning reduces forecasting cycles from months to days through automation, allowing finance teams to focus on strategic analysis over data collection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9154" y="5691045"/>
            <a:ext cx="3069354" cy="2190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92" b="0" i="1">
                <a:solidFill>
                  <a:srgbClr val="5A6C75"/>
                </a:solidFill>
                <a:latin typeface="EB Garamond"/>
              </a:rPr>
              <a:t>Source: Sage Study, 2024; Mercur Research,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85" y="1350879"/>
            <a:ext cx="5333866" cy="976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0" y="295267"/>
            <a:ext cx="7346865" cy="457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703" b="1" i="0">
                <a:solidFill>
                  <a:srgbClr val="2D404D"/>
                </a:solidFill>
                <a:latin typeface="EB Garamond"/>
              </a:rPr>
              <a:t>Strategic Data Integration: Single Source of Truth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0" y="855591"/>
            <a:ext cx="9476691" cy="2476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69" b="0" i="1">
                <a:solidFill>
                  <a:srgbClr val="5A6C75"/>
                </a:solidFill>
                <a:latin typeface="EB Garamond"/>
              </a:rPr>
              <a:t>Modern FP&amp;A requires seamless integration across ERP, CRM, and BI systems to enable real-time analytics and end-to-end visibility.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341" y="1446126"/>
            <a:ext cx="670602" cy="495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939" b="1" i="0">
                <a:solidFill>
                  <a:srgbClr val="2D404D"/>
                </a:solidFill>
                <a:latin typeface="EB Garamond"/>
              </a:rPr>
              <a:t>73%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341" y="1929954"/>
            <a:ext cx="3855147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of planning still uses Excel for financial planning processes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85" y="2586716"/>
            <a:ext cx="2168371" cy="2666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1" i="0">
                <a:solidFill>
                  <a:srgbClr val="3F657F"/>
                </a:solidFill>
                <a:latin typeface="EB Garamond"/>
              </a:rPr>
              <a:t>Data Quality Foundation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85" y="2962498"/>
            <a:ext cx="5189060" cy="10069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0" i="0">
                <a:solidFill>
                  <a:srgbClr val="475259"/>
                </a:solidFill>
                <a:latin typeface="EB Garamond"/>
              </a:rPr>
              <a:t>Clean consistent accurate data serves as the foundation for reliable insights requiring regular audits governance frameworks and single source of truth across departments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85" y="4208009"/>
            <a:ext cx="1637217" cy="2666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1" i="0">
                <a:solidFill>
                  <a:srgbClr val="3F657F"/>
                </a:solidFill>
                <a:latin typeface="EB Garamond"/>
              </a:rPr>
              <a:t>System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85" y="4583791"/>
            <a:ext cx="4915521" cy="10069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0" i="0">
                <a:solidFill>
                  <a:srgbClr val="475259"/>
                </a:solidFill>
                <a:latin typeface="EB Garamond"/>
              </a:rPr>
              <a:t>Modern FP&amp;A tools connect directly to ERP HRIS and CRM systems through APIs and connectors eliminating manual data transfers and enabling instant access to operational metrics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342" y="1350879"/>
            <a:ext cx="1748537" cy="2666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1" i="0">
                <a:solidFill>
                  <a:srgbClr val="3F657F"/>
                </a:solidFill>
                <a:latin typeface="EB Garamond"/>
              </a:rPr>
              <a:t>Real-Time Analytics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342" y="1726660"/>
            <a:ext cx="5300083" cy="10069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0" i="0">
                <a:solidFill>
                  <a:srgbClr val="475259"/>
                </a:solidFill>
                <a:latin typeface="EB Garamond"/>
              </a:rPr>
              <a:t>Advanced platforms provide dynamic dashboards with drill-down capabilities from high-level financials to transaction details replacing static reports with outdated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342" y="2972172"/>
            <a:ext cx="2065831" cy="2666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1" i="0">
                <a:solidFill>
                  <a:srgbClr val="3F657F"/>
                </a:solidFill>
                <a:latin typeface="EB Garamond"/>
              </a:rPr>
              <a:t>Self-Service Capabilities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342" y="3347953"/>
            <a:ext cx="5195608" cy="10069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0" i="0">
                <a:solidFill>
                  <a:srgbClr val="475259"/>
                </a:solidFill>
                <a:latin typeface="EB Garamond"/>
              </a:rPr>
              <a:t>Business intelligence integration empowers non-finance stakeholders with self-service analytics tools increasing trust in data and promoting data-driven culture across organizations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342" y="4593465"/>
            <a:ext cx="2229984" cy="2666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1" i="0">
                <a:solidFill>
                  <a:srgbClr val="3F657F"/>
                </a:solidFill>
                <a:latin typeface="EB Garamond"/>
              </a:rPr>
              <a:t>Strategic Data Harvesting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342" y="4969246"/>
            <a:ext cx="5269723" cy="10069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86" b="0" i="0">
                <a:solidFill>
                  <a:srgbClr val="475259"/>
                </a:solidFill>
                <a:latin typeface="EB Garamond"/>
              </a:rPr>
              <a:t>Rather than consuming all available data through complex data lakes modern FP&amp;A solutions selectively harvest relevant data based on specific business requirements and analytical needs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990" y="6184398"/>
            <a:ext cx="2444589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1">
                <a:solidFill>
                  <a:srgbClr val="5A6C75"/>
                </a:solidFill>
                <a:latin typeface="EB Garamond"/>
              </a:rPr>
              <a:t>Source: Board Maturity Model,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3" y="1351772"/>
            <a:ext cx="5905352" cy="1032394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3" y="3305985"/>
            <a:ext cx="76198" cy="76198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3" y="3923308"/>
            <a:ext cx="76198" cy="76198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3" y="4540632"/>
            <a:ext cx="76198" cy="76198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3" y="5157956"/>
            <a:ext cx="76198" cy="76198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160" y="1254887"/>
            <a:ext cx="4457588" cy="4457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283" y="228594"/>
            <a:ext cx="4985170" cy="4286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586" b="1" i="0">
                <a:solidFill>
                  <a:srgbClr val="2D404D"/>
                </a:solidFill>
                <a:latin typeface="EB Garamond"/>
              </a:rPr>
              <a:t>FP&amp;A as Strategic Business Partner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778" y="1483183"/>
            <a:ext cx="5380002" cy="5143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69" b="1" i="0">
                <a:solidFill>
                  <a:srgbClr val="2D404D"/>
                </a:solidFill>
                <a:latin typeface="EB Garamond"/>
              </a:rPr>
              <a:t>CFOs spend 4+ hours weekly on non-traditional tasks; 80%+ expect increased time on technology adoption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778" y="2052734"/>
            <a:ext cx="1469492" cy="209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1">
                <a:solidFill>
                  <a:srgbClr val="5A6C75"/>
                </a:solidFill>
                <a:latin typeface="EB Garamond"/>
              </a:rPr>
              <a:t>Source: Sage Study, 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83" y="2546087"/>
            <a:ext cx="5245316" cy="5124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10" b="1" i="0">
                <a:solidFill>
                  <a:srgbClr val="3F657F"/>
                </a:solidFill>
                <a:latin typeface="EB Garamond"/>
              </a:rPr>
              <a:t>Finance teams now collaborate closely across all departments, driving strategic decisions rather than just reporting historical results.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859" y="3247050"/>
            <a:ext cx="5195906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Cross-departmental collaboration integrates finance with sales, marketing, and operations ensuring forecasts reflect organizational realities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859" y="3864374"/>
            <a:ext cx="5347707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Shared KPIs align functions toward common goals moving finance from isolated reporting to active strategic participation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859" y="4481698"/>
            <a:ext cx="5335354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Enhanced communication skills enable FP&amp;A professionals to translate complex financial insights clearly to executives and teams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859" y="5099021"/>
            <a:ext cx="5115392" cy="4915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0" i="0">
                <a:solidFill>
                  <a:srgbClr val="475259"/>
                </a:solidFill>
                <a:latin typeface="EB Garamond"/>
              </a:rPr>
              <a:t>Proactive advisory role transforms finance from reactive reporting to strategic decision-making with timely business insights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0" y="1040580"/>
            <a:ext cx="3657508" cy="944439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0" y="2198136"/>
            <a:ext cx="3657508" cy="1188809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86" y="2336476"/>
            <a:ext cx="209395" cy="146577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0" y="3493504"/>
            <a:ext cx="3657508" cy="1188809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86" y="3621344"/>
            <a:ext cx="167576" cy="167576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90" y="4788871"/>
            <a:ext cx="3657508" cy="1188809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86" y="4916741"/>
            <a:ext cx="209395" cy="167516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093" y="1040580"/>
            <a:ext cx="3657508" cy="118880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726" y="1178885"/>
            <a:ext cx="157069" cy="146637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093" y="2335947"/>
            <a:ext cx="3657508" cy="1428714"/>
          </a:xfrm>
          <a:prstGeom prst="rect">
            <a:avLst/>
          </a:prstGeom>
        </p:spPr>
      </p:pic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5321" y="2470637"/>
            <a:ext cx="197731" cy="153876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093" y="3871220"/>
            <a:ext cx="3657508" cy="1188809"/>
          </a:xfrm>
          <a:prstGeom prst="rect">
            <a:avLst/>
          </a:prstGeom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9489" y="3999060"/>
            <a:ext cx="167576" cy="167576"/>
          </a:xfrm>
          <a:prstGeom prst="rect">
            <a:avLst/>
          </a:prstGeom>
        </p:spPr>
      </p:pic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093" y="5166587"/>
            <a:ext cx="3657508" cy="1188809"/>
          </a:xfrm>
          <a:prstGeom prst="rect">
            <a:avLst/>
          </a:prstGeom>
        </p:spPr>
      </p:pic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489" y="5304945"/>
            <a:ext cx="188411" cy="146542"/>
          </a:xfrm>
          <a:prstGeom prst="rect">
            <a:avLst/>
          </a:prstGeom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196" y="1040580"/>
            <a:ext cx="3657508" cy="1188809"/>
          </a:xfrm>
          <a:prstGeom prst="rect">
            <a:avLst/>
          </a:prstGeom>
        </p:spPr>
      </p:pic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5592" y="1168450"/>
            <a:ext cx="209395" cy="167516"/>
          </a:xfrm>
          <a:prstGeom prst="rect">
            <a:avLst/>
          </a:prstGeom>
        </p:spPr>
      </p:pic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3196" y="2335947"/>
            <a:ext cx="3657508" cy="1188809"/>
          </a:xfrm>
          <a:prstGeom prst="rect">
            <a:avLst/>
          </a:prstGeom>
        </p:spPr>
      </p:pic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5586" y="2474287"/>
            <a:ext cx="209401" cy="146605"/>
          </a:xfrm>
          <a:prstGeom prst="rect">
            <a:avLst/>
          </a:prstGeom>
        </p:spPr>
      </p:pic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3196" y="3631315"/>
            <a:ext cx="3657508" cy="1428714"/>
          </a:xfrm>
          <a:prstGeom prst="rect">
            <a:avLst/>
          </a:prstGeom>
        </p:spPr>
      </p:pic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0826" y="3759205"/>
            <a:ext cx="115140" cy="1674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0990" y="209544"/>
            <a:ext cx="5917258" cy="400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351" b="1" i="0">
                <a:solidFill>
                  <a:srgbClr val="2D404D"/>
                </a:solidFill>
                <a:latin typeface="EB Garamond"/>
              </a:rPr>
              <a:t>Ten Essential Best Practices for Modern FP&amp;A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990" y="660929"/>
            <a:ext cx="8108102" cy="2190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92" b="0" i="1">
                <a:solidFill>
                  <a:srgbClr val="5A6C75"/>
                </a:solidFill>
                <a:latin typeface="EB Garamond"/>
              </a:rPr>
              <a:t>Leading finance teams adopt modern tools, embrace automation, and focus on continuous improvement to achieve FP&amp;A excellence.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85" y="1099514"/>
            <a:ext cx="536511" cy="400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351" b="1" i="0">
                <a:solidFill>
                  <a:srgbClr val="2D404D"/>
                </a:solidFill>
                <a:latin typeface="EB Garamond"/>
              </a:rPr>
              <a:t>25%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85" y="1472766"/>
            <a:ext cx="3057746" cy="3981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75" b="0" i="0">
                <a:solidFill>
                  <a:srgbClr val="5A6C75"/>
                </a:solidFill>
                <a:latin typeface="EB Garamond"/>
              </a:rPr>
              <a:t>Improvement in forecast accuracy with best practices (CFO Pro Analytics, 2025)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8980" y="2295169"/>
            <a:ext cx="2033536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Adopt Modern FP&amp;A Tools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386" y="2570197"/>
            <a:ext cx="3349144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Implement cloud-based platforms like Anaplan Workday Adaptive Planning enabling real-time forecasting scenario planning collaboration capabilities.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161" y="3590537"/>
            <a:ext cx="2557696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Leverage AI and Machine Learning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386" y="3865565"/>
            <a:ext cx="3154630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Deploy AI-driven models for automated forecasting anomaly detection predictive analytics freeing teams for strategic interpretation action.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980" y="4885905"/>
            <a:ext cx="1823396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Automate Routine Tasks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386" y="5160932"/>
            <a:ext cx="3175763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Use RPA for data reconciliation report generation routine transfers reducing errors allowing analysts to concentrate on value-added activities.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63263" y="1137613"/>
            <a:ext cx="2095001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Implement Rolling Forecasts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9489" y="1412641"/>
            <a:ext cx="3277262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Replace annual budgets with monthly or quarterly updated forecasts based on current data maintaining relevance accuracy in dynamic business environments.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5083" y="2432981"/>
            <a:ext cx="2091280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Integrate Systems Seamlessly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19489" y="2708008"/>
            <a:ext cx="3136027" cy="9292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Connect FP&amp;A tools with ERP CRM BI platforms using built-in connectors APIs creating unified performance dashboards eliminating manual data entry.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63263" y="3968253"/>
            <a:ext cx="1704039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Prioritize Data Quality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19489" y="4243281"/>
            <a:ext cx="3321611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Establish data governance frameworks conduct regular audits maintain clean consistent datasets as foundation for reliable forecasting analysis.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4099" y="5263621"/>
            <a:ext cx="1862983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Enable Scenario Planning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489" y="5538648"/>
            <a:ext cx="3303455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Build flexible models that quickly simulate multiple business scenarios including best-case worst-case most-likely outcomes for comprehensive risk assessment.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1186" y="1137613"/>
            <a:ext cx="2815013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Foster Cross-Functional Collaboration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05592" y="1412641"/>
            <a:ext cx="3180377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Break down departmental silos through regular joint planning sessions shared metrics collaborative tools aligning finance with broader organizational goals.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1186" y="2432981"/>
            <a:ext cx="2081160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Invest in Team Development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05592" y="2708008"/>
            <a:ext cx="3221899" cy="6893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Build hybrid skills combining financial expertise with technology literacy data science capabilities strong communication skills for modern FP&amp;A demands.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07398" y="3728348"/>
            <a:ext cx="1962398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3F657F"/>
                </a:solidFill>
                <a:latin typeface="EB Garamond"/>
              </a:rPr>
              <a:t>Focus on Strategic Insights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05592" y="4003376"/>
            <a:ext cx="2913237" cy="9292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475259"/>
                </a:solidFill>
                <a:latin typeface="EB Garamond"/>
              </a:rPr>
              <a:t>Shift team focus from data collection report preparation to analysis interpretation actionable recommendations that drive business value performance.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2" y="1437048"/>
            <a:ext cx="4571885" cy="4571885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470" y="1058587"/>
            <a:ext cx="6476837" cy="112288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470" y="2455602"/>
            <a:ext cx="91378" cy="91378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470" y="3491866"/>
            <a:ext cx="91378" cy="91378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70" y="4528131"/>
            <a:ext cx="91378" cy="91378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470" y="5564395"/>
            <a:ext cx="91378" cy="91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2" y="228594"/>
            <a:ext cx="5067619" cy="4286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586" b="1" i="0">
                <a:solidFill>
                  <a:srgbClr val="2D404D"/>
                </a:solidFill>
                <a:latin typeface="EB Garamond"/>
              </a:rPr>
              <a:t>Your Path to FP&amp;A Transformation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1965" y="1132851"/>
            <a:ext cx="589939" cy="4286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586" b="1" i="0">
                <a:solidFill>
                  <a:srgbClr val="2D404D"/>
                </a:solidFill>
                <a:latin typeface="EB Garamond"/>
              </a:rPr>
              <a:t>70%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1965" y="1576645"/>
            <a:ext cx="4531554" cy="209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33" b="0" i="0">
                <a:solidFill>
                  <a:srgbClr val="5A6C75"/>
                </a:solidFill>
                <a:latin typeface="EB Garamond"/>
              </a:rPr>
              <a:t>of transformation projects fail without experimentation and learning loops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1965" y="1846315"/>
            <a:ext cx="1892451" cy="2000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75" b="0" i="1">
                <a:solidFill>
                  <a:srgbClr val="5A6C75"/>
                </a:solidFill>
                <a:latin typeface="EB Garamond"/>
              </a:rPr>
              <a:t>Source: McKinsey Research, 2024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4735" y="2392798"/>
            <a:ext cx="5932140" cy="8572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69" b="1" i="0">
                <a:solidFill>
                  <a:srgbClr val="3F657F"/>
                </a:solidFill>
                <a:latin typeface="EB Garamond"/>
              </a:rPr>
              <a:t>Start Small &amp; Build Foundation:</a:t>
            </a:r>
            <a:r>
              <a:t> </a:t>
            </a:r>
            <a:r>
              <a:rPr sz="1469" b="0" i="0">
                <a:solidFill>
                  <a:srgbClr val="475259"/>
                </a:solidFill>
                <a:latin typeface="EB Garamond"/>
              </a:rPr>
              <a:t>Test pilot projects in controlled environments while establishing data quality through digitized processes and centralized sources before scaling initiatives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4735" y="3429063"/>
            <a:ext cx="6262084" cy="8572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69" b="1" i="0">
                <a:solidFill>
                  <a:srgbClr val="3F657F"/>
                </a:solidFill>
                <a:latin typeface="EB Garamond"/>
              </a:rPr>
              <a:t>Build Business Case &amp; Collaborate:</a:t>
            </a:r>
            <a:r>
              <a:t> </a:t>
            </a:r>
            <a:r>
              <a:rPr sz="1469" b="0" i="0">
                <a:solidFill>
                  <a:srgbClr val="475259"/>
                </a:solidFill>
                <a:latin typeface="EB Garamond"/>
              </a:rPr>
              <a:t>Develop compelling ROI calculations with concrete benefits data while partnering with IT teams to ensure technical readiness and organizational maturity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735" y="4465327"/>
            <a:ext cx="5793733" cy="8572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69" b="1" i="0">
                <a:solidFill>
                  <a:srgbClr val="3F657F"/>
                </a:solidFill>
                <a:latin typeface="EB Garamond"/>
              </a:rPr>
              <a:t>Engage Stakeholders &amp; Learn Fast:</a:t>
            </a:r>
            <a:r>
              <a:t> </a:t>
            </a:r>
            <a:r>
              <a:rPr sz="1469" b="0" i="0">
                <a:solidFill>
                  <a:srgbClr val="475259"/>
                </a:solidFill>
                <a:latin typeface="EB Garamond"/>
              </a:rPr>
              <a:t>Involve key users early in design gathering feedback and demonstrating quick wins while embracing rapid failure to adjust approaches rather than persisting with ineffective strategies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4735" y="5501591"/>
            <a:ext cx="5855049" cy="8572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69" b="1" i="0">
                <a:solidFill>
                  <a:srgbClr val="3F657F"/>
                </a:solidFill>
                <a:latin typeface="EB Garamond"/>
              </a:rPr>
              <a:t>Scale &amp; Measure:</a:t>
            </a:r>
            <a:r>
              <a:t> </a:t>
            </a:r>
            <a:r>
              <a:rPr sz="1469" b="0" i="0">
                <a:solidFill>
                  <a:srgbClr val="475259"/>
                </a:solidFill>
                <a:latin typeface="EB Garamond"/>
              </a:rPr>
              <a:t>Expand gradually from departmental pilots to enterprise-wide implementations while tracking KPIs including adoption rates forecast accuracy improvements and business value delivered continuously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2" y="295267"/>
            <a:ext cx="1576496" cy="457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703" b="1" i="0">
                <a:solidFill>
                  <a:srgbClr val="2D404D"/>
                </a:solidFill>
                <a:latin typeface="EB Garamond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2" y="952624"/>
            <a:ext cx="10291207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FP&amp;A Trends Insights Paper 2024: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https://fpa-trends.com/sites/default/files/docs/FPA-Trends-Insights-Paper-2024-Top-Five-Trends-Shaping-FPA.pdf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92" y="1305785"/>
            <a:ext cx="9178447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Dexovise FP&amp;A Trends 2025: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https://dexovise.com/resources/financial-planning-analysis/financial-planning-and-analysis-trends-2025/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2" y="1658945"/>
            <a:ext cx="6282622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Vena Solutions FP&amp;A Trends: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https://www.venasolutions.com/blog/fpa-trends-predictions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2" y="2012105"/>
            <a:ext cx="8492366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Apliqo FP&amp;A Future Report: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https://www.apliqo.com/resources/blog/the-future-of-fpa-5-trends-shaping-2025-and-beyond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92" y="2365266"/>
            <a:ext cx="5701462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Phocas FP&amp;A Trends: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https://www.phocassoftware.com/resources/blog/fpa-trends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2" y="2718426"/>
            <a:ext cx="5405748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OneStream FP&amp;A Key Trends: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https://www.onestream.com/blog/fpa-trends/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792" y="3071586"/>
            <a:ext cx="6898159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KPMG Future of FP&amp;A with AI: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https://kpmg.com/us/en/articles/2025/future-of-fpa-with-ai.html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92" y="3424747"/>
            <a:ext cx="11450549" cy="4827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EY How AI Is Transforming FP&amp;A: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https://www.ey.com/content/dam/ey-unified-site/ey-com/en-gl/services/consulting/documents/ey-gl-how-ai-is-transforming-fpa-06-2025.pdf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792" y="4032099"/>
            <a:ext cx="6237230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IBM AI in FP&amp;A: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https://www.ibm.com/think/topics/ai-in-financial-planning-and-analysis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2" y="4385259"/>
            <a:ext cx="7566530" cy="228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51" b="1" i="0">
                <a:solidFill>
                  <a:srgbClr val="2D404D"/>
                </a:solidFill>
                <a:latin typeface="EB Garamond"/>
              </a:rPr>
              <a:t>QX Global FP&amp;A Best Practices:</a:t>
            </a:r>
            <a:r>
              <a:t> </a:t>
            </a:r>
            <a:r>
              <a:rPr sz="1351" b="0" i="0">
                <a:solidFill>
                  <a:srgbClr val="475259"/>
                </a:solidFill>
                <a:latin typeface="EB Garamond"/>
              </a:rPr>
              <a:t>https://qxglobalgroup.com/fa/us/blog/best-practices-for-robust-fpa-process/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EB 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Veronique Frizzell</cp:lastModifiedBy>
  <cp:revision>1</cp:revision>
  <dcterms:created xsi:type="dcterms:W3CDTF">2013-01-27T09:14:16Z</dcterms:created>
  <dcterms:modified xsi:type="dcterms:W3CDTF">2026-02-17T17:28:50Z</dcterms:modified>
  <cp:category/>
</cp:coreProperties>
</file>